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250649e4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250649e4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223482ab5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b223482ab5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223482ab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223482ab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b223482ab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b223482ab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b223482ab5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b223482ab5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234fc802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234fc802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223482ab5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b223482ab5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223482ab5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223482ab5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250649e4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250649e4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223482ab5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223482ab5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223482ab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223482ab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223482ab5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223482ab5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250649e4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250649e4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250649e45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250649e45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223482ab5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223482ab5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250649e4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250649e4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223482ab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223482ab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223482ab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b223482ab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223482ab5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223482ab5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b223482ab5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b223482ab5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223482ab5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223482ab5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223482ab5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223482ab5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223482ab5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223482ab5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kaggle.com/datasets/mustafakeser4/earthquakes-2023-global/dat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2023 Earthquakes Analysis</a:t>
            </a:r>
            <a:endParaRPr/>
          </a:p>
        </p:txBody>
      </p:sp>
      <p:sp>
        <p:nvSpPr>
          <p:cNvPr id="87" name="Google Shape;87;p13"/>
          <p:cNvSpPr txBox="1"/>
          <p:nvPr>
            <p:ph idx="1" type="subTitle"/>
          </p:nvPr>
        </p:nvSpPr>
        <p:spPr>
          <a:xfrm>
            <a:off x="54450" y="2830250"/>
            <a:ext cx="5698500" cy="650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IE6600 Computation And Visualization for Analytics </a:t>
            </a:r>
            <a:endParaRPr b="1"/>
          </a:p>
          <a:p>
            <a:pPr indent="0" lvl="0" marL="0" rtl="0" algn="l">
              <a:spcBef>
                <a:spcPts val="0"/>
              </a:spcBef>
              <a:spcAft>
                <a:spcPts val="0"/>
              </a:spcAft>
              <a:buNone/>
            </a:pPr>
            <a:r>
              <a:rPr b="1" lang="en"/>
              <a:t>Group 1</a:t>
            </a:r>
            <a:endParaRPr b="1"/>
          </a:p>
        </p:txBody>
      </p:sp>
      <p:sp>
        <p:nvSpPr>
          <p:cNvPr id="88" name="Google Shape;88;p13"/>
          <p:cNvSpPr txBox="1"/>
          <p:nvPr/>
        </p:nvSpPr>
        <p:spPr>
          <a:xfrm>
            <a:off x="54450" y="3480950"/>
            <a:ext cx="4856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By Aishwarya Belakavadi Subrahmanya, Haodong Liu, Naveen Dhanasekaran, Yizhe Liu, Ziyue Yin</a:t>
            </a:r>
            <a:endParaRPr sz="1300">
              <a:solidFill>
                <a:schemeClr val="accent1"/>
              </a:solidFill>
              <a:latin typeface="Lato"/>
              <a:ea typeface="Lato"/>
              <a:cs typeface="Lato"/>
              <a:sym typeface="Lato"/>
            </a:endParaRPr>
          </a:p>
        </p:txBody>
      </p:sp>
      <p:pic>
        <p:nvPicPr>
          <p:cNvPr id="89" name="Google Shape;89;p13"/>
          <p:cNvPicPr preferRelativeResize="0"/>
          <p:nvPr/>
        </p:nvPicPr>
        <p:blipFill>
          <a:blip r:embed="rId3">
            <a:alphaModFix/>
          </a:blip>
          <a:stretch>
            <a:fillRect/>
          </a:stretch>
        </p:blipFill>
        <p:spPr>
          <a:xfrm>
            <a:off x="5100800" y="2666025"/>
            <a:ext cx="4043201" cy="202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2339200" y="606675"/>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Violin Plot of Magnitude Distribution by Type</a:t>
            </a:r>
            <a:endParaRPr/>
          </a:p>
        </p:txBody>
      </p:sp>
      <p:sp>
        <p:nvSpPr>
          <p:cNvPr id="149" name="Google Shape;149;p22"/>
          <p:cNvSpPr txBox="1"/>
          <p:nvPr>
            <p:ph idx="1" type="body"/>
          </p:nvPr>
        </p:nvSpPr>
        <p:spPr>
          <a:xfrm>
            <a:off x="5338550" y="1590250"/>
            <a:ext cx="3663600" cy="3263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Observations that can be done from the violin plot- </a:t>
            </a:r>
            <a:endParaRPr/>
          </a:p>
          <a:p>
            <a:pPr indent="-311150" lvl="0" marL="457200" rtl="0" algn="l">
              <a:spcBef>
                <a:spcPts val="1200"/>
              </a:spcBef>
              <a:spcAft>
                <a:spcPts val="0"/>
              </a:spcAft>
              <a:buSzPts val="1300"/>
              <a:buChar char="➔"/>
            </a:pPr>
            <a:r>
              <a:rPr lang="en"/>
              <a:t>The width of the violins at different magnitudes indicates the density of occurrences at those magnitudes. Wider sections suggest higher density, while narrower sections indicate lower density.</a:t>
            </a:r>
            <a:endParaRPr/>
          </a:p>
          <a:p>
            <a:pPr indent="-311150" lvl="0" marL="457200" rtl="0" algn="l">
              <a:spcBef>
                <a:spcPts val="0"/>
              </a:spcBef>
              <a:spcAft>
                <a:spcPts val="0"/>
              </a:spcAft>
              <a:buSzPts val="1300"/>
              <a:buChar char="➔"/>
            </a:pPr>
            <a:r>
              <a:rPr lang="en"/>
              <a:t>Points outside the violins represent outliers—magnitude values that deviate significantly from the typical distribution.</a:t>
            </a:r>
            <a:endParaRPr/>
          </a:p>
          <a:p>
            <a:pPr indent="-311150" lvl="0" marL="457200" rtl="0" algn="l">
              <a:spcBef>
                <a:spcPts val="0"/>
              </a:spcBef>
              <a:spcAft>
                <a:spcPts val="0"/>
              </a:spcAft>
              <a:buSzPts val="1300"/>
              <a:buChar char="➔"/>
            </a:pPr>
            <a:r>
              <a:rPr lang="en"/>
              <a:t>The shapes of the violins shows the variations in magnitude distributions.</a:t>
            </a:r>
            <a:endParaRPr/>
          </a:p>
        </p:txBody>
      </p:sp>
      <p:pic>
        <p:nvPicPr>
          <p:cNvPr id="150" name="Google Shape;150;p22"/>
          <p:cNvPicPr preferRelativeResize="0"/>
          <p:nvPr/>
        </p:nvPicPr>
        <p:blipFill>
          <a:blip r:embed="rId3">
            <a:alphaModFix/>
          </a:blip>
          <a:stretch>
            <a:fillRect/>
          </a:stretch>
        </p:blipFill>
        <p:spPr>
          <a:xfrm>
            <a:off x="153600" y="1556500"/>
            <a:ext cx="4981601" cy="3471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1817425" y="851000"/>
            <a:ext cx="5222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plot of earthquake occurrences over time</a:t>
            </a:r>
            <a:endParaRPr/>
          </a:p>
        </p:txBody>
      </p:sp>
      <p:sp>
        <p:nvSpPr>
          <p:cNvPr id="156" name="Google Shape;156;p23"/>
          <p:cNvSpPr txBox="1"/>
          <p:nvPr>
            <p:ph idx="1" type="body"/>
          </p:nvPr>
        </p:nvSpPr>
        <p:spPr>
          <a:xfrm>
            <a:off x="729450" y="2078875"/>
            <a:ext cx="387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374151"/>
                </a:solidFill>
                <a:latin typeface="Roboto"/>
                <a:ea typeface="Roboto"/>
                <a:cs typeface="Roboto"/>
                <a:sym typeface="Roboto"/>
              </a:rPr>
              <a:t>This graph converts the 'time' column to datetime format, sets it as the index, and then creates a time series plot showing the number of earthquakes per month over time. The plot provides insights into the temporal distribution of earthquake occurrences. From this graph, earthquakes happen most frequently in May.</a:t>
            </a:r>
            <a:endParaRPr/>
          </a:p>
        </p:txBody>
      </p:sp>
      <p:pic>
        <p:nvPicPr>
          <p:cNvPr id="157" name="Google Shape;157;p23"/>
          <p:cNvPicPr preferRelativeResize="0"/>
          <p:nvPr/>
        </p:nvPicPr>
        <p:blipFill>
          <a:blip r:embed="rId3">
            <a:alphaModFix/>
          </a:blip>
          <a:stretch>
            <a:fillRect/>
          </a:stretch>
        </p:blipFill>
        <p:spPr>
          <a:xfrm>
            <a:off x="4608150" y="1702200"/>
            <a:ext cx="4441999" cy="319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518975" y="722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Pairplot</a:t>
            </a:r>
            <a:endParaRPr/>
          </a:p>
        </p:txBody>
      </p:sp>
      <p:sp>
        <p:nvSpPr>
          <p:cNvPr id="163" name="Google Shape;163;p24"/>
          <p:cNvSpPr txBox="1"/>
          <p:nvPr>
            <p:ph idx="1" type="body"/>
          </p:nvPr>
        </p:nvSpPr>
        <p:spPr>
          <a:xfrm>
            <a:off x="4803925" y="1314550"/>
            <a:ext cx="4202700" cy="32514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rPr lang="en" sz="2700"/>
              <a:t>The output graph presents a pairplot of selected numeric variables from the earthquake dataset. </a:t>
            </a:r>
            <a:endParaRPr sz="2700"/>
          </a:p>
          <a:p>
            <a:pPr indent="0" lvl="0" marL="0" rtl="0" algn="l">
              <a:spcBef>
                <a:spcPts val="1200"/>
              </a:spcBef>
              <a:spcAft>
                <a:spcPts val="0"/>
              </a:spcAft>
              <a:buNone/>
            </a:pPr>
            <a:r>
              <a:rPr lang="en" sz="2700"/>
              <a:t>The pairplot displays scatterplots for each pair of numeric variables selected from the dataset ('depth', 'mag', 'nst', 'gap'). The diagonal shows histograms for each individual variable.</a:t>
            </a:r>
            <a:endParaRPr sz="2700"/>
          </a:p>
          <a:p>
            <a:pPr indent="0" lvl="0" marL="0" rtl="0" algn="l">
              <a:spcBef>
                <a:spcPts val="1200"/>
              </a:spcBef>
              <a:spcAft>
                <a:spcPts val="0"/>
              </a:spcAft>
              <a:buNone/>
            </a:pPr>
            <a:r>
              <a:rPr lang="en" sz="2700"/>
              <a:t>In the lower triangle of the pairplot, each point represents a data point, and the scatterplots show the relationship between two variables. </a:t>
            </a:r>
            <a:endParaRPr sz="2700"/>
          </a:p>
          <a:p>
            <a:pPr indent="0" lvl="0" marL="0" rtl="0" algn="l">
              <a:spcBef>
                <a:spcPts val="1200"/>
              </a:spcBef>
              <a:spcAft>
                <a:spcPts val="0"/>
              </a:spcAft>
              <a:buNone/>
            </a:pPr>
            <a:r>
              <a:rPr lang="en" sz="2700"/>
              <a:t>The histograms on the diagonal represent the distribution of each individual variable. They provide insights into the range and frequency distribution of values for each variable.</a:t>
            </a:r>
            <a:endParaRPr sz="2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4" name="Google Shape;164;p24"/>
          <p:cNvPicPr preferRelativeResize="0"/>
          <p:nvPr/>
        </p:nvPicPr>
        <p:blipFill>
          <a:blip r:embed="rId3">
            <a:alphaModFix/>
          </a:blip>
          <a:stretch>
            <a:fillRect/>
          </a:stretch>
        </p:blipFill>
        <p:spPr>
          <a:xfrm>
            <a:off x="550100" y="1314550"/>
            <a:ext cx="4088150" cy="364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9450" y="626800"/>
            <a:ext cx="5225100" cy="1227000"/>
          </a:xfrm>
          <a:prstGeom prst="rect">
            <a:avLst/>
          </a:prstGeom>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None/>
            </a:pPr>
            <a:r>
              <a:rPr lang="en">
                <a:highlight>
                  <a:srgbClr val="F7F7F7"/>
                </a:highlight>
              </a:rPr>
              <a:t>Geographic Distribution of Earthquakes</a:t>
            </a:r>
            <a:endParaRPr>
              <a:highlight>
                <a:srgbClr val="F7F7F7"/>
              </a:highlight>
            </a:endParaRPr>
          </a:p>
          <a:p>
            <a:pPr indent="0" lvl="0" marL="0" rtl="0" algn="l">
              <a:lnSpc>
                <a:spcPct val="135714"/>
              </a:lnSpc>
              <a:spcBef>
                <a:spcPts val="0"/>
              </a:spcBef>
              <a:spcAft>
                <a:spcPts val="0"/>
              </a:spcAft>
              <a:buNone/>
            </a:pPr>
            <a:r>
              <a:t/>
            </a:r>
            <a:endParaRPr>
              <a:highlight>
                <a:srgbClr val="F7F7F7"/>
              </a:highlight>
            </a:endParaRPr>
          </a:p>
          <a:p>
            <a:pPr indent="0" lvl="0" marL="0" rtl="0" algn="l">
              <a:spcBef>
                <a:spcPts val="0"/>
              </a:spcBef>
              <a:spcAft>
                <a:spcPts val="0"/>
              </a:spcAft>
              <a:buNone/>
            </a:pPr>
            <a:r>
              <a:t/>
            </a:r>
            <a:endParaRPr/>
          </a:p>
        </p:txBody>
      </p:sp>
      <p:sp>
        <p:nvSpPr>
          <p:cNvPr id="170" name="Google Shape;170;p25"/>
          <p:cNvSpPr txBox="1"/>
          <p:nvPr>
            <p:ph idx="1" type="body"/>
          </p:nvPr>
        </p:nvSpPr>
        <p:spPr>
          <a:xfrm>
            <a:off x="278800" y="1776275"/>
            <a:ext cx="3434400" cy="256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374151"/>
                </a:solidFill>
                <a:latin typeface="Roboto"/>
                <a:ea typeface="Roboto"/>
                <a:cs typeface="Roboto"/>
                <a:sym typeface="Roboto"/>
              </a:rPr>
              <a:t>The graph creates a scatter plot using Seaborn to visualize the geographic distribution of earthquakes. The x and y axes represent longitude and latitude, respectively. The color and size of each point are determined by the magnitude of the earthquake. The plot has a specified color palette, transparency, and size, and it includes a title and axis labels.</a:t>
            </a:r>
            <a:endParaRPr/>
          </a:p>
        </p:txBody>
      </p:sp>
      <p:pic>
        <p:nvPicPr>
          <p:cNvPr id="171" name="Google Shape;171;p25"/>
          <p:cNvPicPr preferRelativeResize="0"/>
          <p:nvPr/>
        </p:nvPicPr>
        <p:blipFill>
          <a:blip r:embed="rId3">
            <a:alphaModFix/>
          </a:blip>
          <a:stretch>
            <a:fillRect/>
          </a:stretch>
        </p:blipFill>
        <p:spPr>
          <a:xfrm>
            <a:off x="3877000" y="1405387"/>
            <a:ext cx="4716000" cy="3305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4771375" y="848675"/>
            <a:ext cx="4017600" cy="1162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400">
                <a:highlight>
                  <a:srgbClr val="F7F7F7"/>
                </a:highlight>
              </a:rPr>
              <a:t>Spatial Distribution of Earthquakes</a:t>
            </a:r>
            <a:endParaRPr sz="2400">
              <a:highlight>
                <a:srgbClr val="F7F7F7"/>
              </a:highlight>
            </a:endParaRPr>
          </a:p>
          <a:p>
            <a:pPr indent="0" lvl="0" marL="0" rtl="0" algn="l">
              <a:spcBef>
                <a:spcPts val="0"/>
              </a:spcBef>
              <a:spcAft>
                <a:spcPts val="0"/>
              </a:spcAft>
              <a:buNone/>
            </a:pPr>
            <a:r>
              <a:t/>
            </a:r>
            <a:endParaRPr/>
          </a:p>
        </p:txBody>
      </p:sp>
      <p:sp>
        <p:nvSpPr>
          <p:cNvPr id="177" name="Google Shape;177;p26"/>
          <p:cNvSpPr txBox="1"/>
          <p:nvPr>
            <p:ph idx="1" type="body"/>
          </p:nvPr>
        </p:nvSpPr>
        <p:spPr>
          <a:xfrm>
            <a:off x="4856750" y="2136900"/>
            <a:ext cx="4209300" cy="285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graph shows the spatial distribution of earthquakes. The darker color indicates stronger earthquakes occur. From the graph, we can see that dark colors appear on the boundary of different tectonic plates.</a:t>
            </a:r>
            <a:endParaRPr/>
          </a:p>
        </p:txBody>
      </p:sp>
      <p:pic>
        <p:nvPicPr>
          <p:cNvPr id="178" name="Google Shape;178;p26"/>
          <p:cNvPicPr preferRelativeResize="0"/>
          <p:nvPr/>
        </p:nvPicPr>
        <p:blipFill>
          <a:blip r:embed="rId3">
            <a:alphaModFix/>
          </a:blip>
          <a:stretch>
            <a:fillRect/>
          </a:stretch>
        </p:blipFill>
        <p:spPr>
          <a:xfrm>
            <a:off x="124250" y="754025"/>
            <a:ext cx="4166150" cy="438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61475" y="1320675"/>
            <a:ext cx="5069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
            </a:r>
            <a:r>
              <a:rPr lang="en"/>
              <a:t>ar plot</a:t>
            </a:r>
            <a:r>
              <a:rPr lang="en"/>
              <a:t> of the top N with the highest earthquake frequencies</a:t>
            </a:r>
            <a:endParaRPr/>
          </a:p>
        </p:txBody>
      </p:sp>
      <p:sp>
        <p:nvSpPr>
          <p:cNvPr id="184" name="Google Shape;184;p27"/>
          <p:cNvSpPr txBox="1"/>
          <p:nvPr>
            <p:ph idx="1" type="body"/>
          </p:nvPr>
        </p:nvSpPr>
        <p:spPr>
          <a:xfrm>
            <a:off x="381900" y="2529325"/>
            <a:ext cx="4802100" cy="33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output graph displays a bar chart representing the top 10 locations with the highest earthquake frequencies.</a:t>
            </a:r>
            <a:endParaRPr/>
          </a:p>
          <a:p>
            <a:pPr indent="0" lvl="0" marL="0" rtl="0" algn="l">
              <a:spcBef>
                <a:spcPts val="1200"/>
              </a:spcBef>
              <a:spcAft>
                <a:spcPts val="0"/>
              </a:spcAft>
              <a:buNone/>
            </a:pPr>
            <a:r>
              <a:rPr lang="en"/>
              <a:t>The visualization allows for a quick comparison of earthquake frequencies across different locations, providing insights into geographic hotspots for earthquake activity.</a:t>
            </a:r>
            <a:endParaRPr/>
          </a:p>
          <a:p>
            <a:pPr indent="0" lvl="0" marL="0" rtl="0" algn="l">
              <a:spcBef>
                <a:spcPts val="1200"/>
              </a:spcBef>
              <a:spcAft>
                <a:spcPts val="1200"/>
              </a:spcAft>
              <a:buNone/>
            </a:pPr>
            <a:r>
              <a:t/>
            </a:r>
            <a:endParaRPr/>
          </a:p>
        </p:txBody>
      </p:sp>
      <p:pic>
        <p:nvPicPr>
          <p:cNvPr id="185" name="Google Shape;185;p27"/>
          <p:cNvPicPr preferRelativeResize="0"/>
          <p:nvPr/>
        </p:nvPicPr>
        <p:blipFill>
          <a:blip r:embed="rId3">
            <a:alphaModFix/>
          </a:blip>
          <a:stretch>
            <a:fillRect/>
          </a:stretch>
        </p:blipFill>
        <p:spPr>
          <a:xfrm>
            <a:off x="5261900" y="1233300"/>
            <a:ext cx="3882101" cy="3910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812200" y="637250"/>
            <a:ext cx="4143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matrix between different variables</a:t>
            </a:r>
            <a:endParaRPr/>
          </a:p>
        </p:txBody>
      </p:sp>
      <p:sp>
        <p:nvSpPr>
          <p:cNvPr id="191" name="Google Shape;191;p28"/>
          <p:cNvSpPr txBox="1"/>
          <p:nvPr>
            <p:ph idx="1" type="body"/>
          </p:nvPr>
        </p:nvSpPr>
        <p:spPr>
          <a:xfrm>
            <a:off x="4777775" y="1793750"/>
            <a:ext cx="4324800" cy="282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This heatmap shows the correlation between </a:t>
            </a:r>
            <a:r>
              <a:rPr lang="en"/>
              <a:t>different numeric variables. </a:t>
            </a:r>
            <a:endParaRPr/>
          </a:p>
          <a:p>
            <a:pPr indent="-311150" lvl="0" marL="457200" rtl="0" algn="l">
              <a:spcBef>
                <a:spcPts val="1200"/>
              </a:spcBef>
              <a:spcAft>
                <a:spcPts val="0"/>
              </a:spcAft>
              <a:buSzPts val="1300"/>
              <a:buChar char="➔"/>
            </a:pPr>
            <a:r>
              <a:rPr b="1" lang="en"/>
              <a:t>High Positive Correlation</a:t>
            </a:r>
            <a:r>
              <a:rPr lang="en"/>
              <a:t>: Red colored cells with values close to 1 indicate a strong positive correlation. Variables with high positive correlation tend to increase or decrease together. </a:t>
            </a:r>
            <a:endParaRPr/>
          </a:p>
          <a:p>
            <a:pPr indent="-311150" lvl="0" marL="457200" rtl="0" algn="l">
              <a:spcBef>
                <a:spcPts val="0"/>
              </a:spcBef>
              <a:spcAft>
                <a:spcPts val="0"/>
              </a:spcAft>
              <a:buSzPts val="1300"/>
              <a:buChar char="➔"/>
            </a:pPr>
            <a:r>
              <a:rPr b="1" lang="en"/>
              <a:t>High Negative Correlation:</a:t>
            </a:r>
            <a:r>
              <a:rPr lang="en"/>
              <a:t> Blue colored cells with values close to -1 indicate a strong negative correlation. Variables with high negative correlation move in opposite directions. </a:t>
            </a:r>
            <a:endParaRPr/>
          </a:p>
          <a:p>
            <a:pPr indent="-311150" lvl="0" marL="457200" rtl="0" algn="l">
              <a:spcBef>
                <a:spcPts val="0"/>
              </a:spcBef>
              <a:spcAft>
                <a:spcPts val="0"/>
              </a:spcAft>
              <a:buSzPts val="1300"/>
              <a:buChar char="➔"/>
            </a:pPr>
            <a:r>
              <a:rPr b="1" lang="en"/>
              <a:t>Low or No Correlation:</a:t>
            </a:r>
            <a:r>
              <a:rPr lang="en"/>
              <a:t> Cells with values close to 0 suggest a weak or no linear correlation between the corresponding variables.</a:t>
            </a:r>
            <a:endParaRPr/>
          </a:p>
        </p:txBody>
      </p:sp>
      <p:pic>
        <p:nvPicPr>
          <p:cNvPr id="192" name="Google Shape;192;p28"/>
          <p:cNvPicPr preferRelativeResize="0"/>
          <p:nvPr/>
        </p:nvPicPr>
        <p:blipFill>
          <a:blip r:embed="rId3">
            <a:alphaModFix/>
          </a:blip>
          <a:stretch>
            <a:fillRect/>
          </a:stretch>
        </p:blipFill>
        <p:spPr>
          <a:xfrm>
            <a:off x="234350" y="783250"/>
            <a:ext cx="4324801" cy="38348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Advanced Analysis</a:t>
            </a:r>
            <a:endParaRPr/>
          </a:p>
        </p:txBody>
      </p:sp>
      <p:sp>
        <p:nvSpPr>
          <p:cNvPr id="198" name="Google Shape;198;p29"/>
          <p:cNvSpPr txBox="1"/>
          <p:nvPr>
            <p:ph idx="1" type="body"/>
          </p:nvPr>
        </p:nvSpPr>
        <p:spPr>
          <a:xfrm>
            <a:off x="729450" y="1974450"/>
            <a:ext cx="3100500" cy="29667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The output graph visualizes the predicted versus actual earthquake magnitudes based on a linear regression model.</a:t>
            </a:r>
            <a:endParaRPr/>
          </a:p>
          <a:p>
            <a:pPr indent="-311150" lvl="0" marL="457200" rtl="0" algn="l">
              <a:spcBef>
                <a:spcPts val="0"/>
              </a:spcBef>
              <a:spcAft>
                <a:spcPts val="0"/>
              </a:spcAft>
              <a:buSzPts val="1300"/>
              <a:buChar char="➔"/>
            </a:pPr>
            <a:r>
              <a:rPr lang="en"/>
              <a:t>Each point on the scatter plot represents an earthquake instance from the test dataset. The x-axis represents the actual magnitudes (y_test), while the y-axis represents the predicted magnitudes (predictions) by the linear regression model.</a:t>
            </a:r>
            <a:endParaRPr/>
          </a:p>
          <a:p>
            <a:pPr indent="0" lvl="0" marL="457200" rtl="0" algn="l">
              <a:spcBef>
                <a:spcPts val="1200"/>
              </a:spcBef>
              <a:spcAft>
                <a:spcPts val="1200"/>
              </a:spcAft>
              <a:buNone/>
            </a:pPr>
            <a:r>
              <a:t/>
            </a:r>
            <a:endParaRPr/>
          </a:p>
        </p:txBody>
      </p:sp>
      <p:pic>
        <p:nvPicPr>
          <p:cNvPr id="199" name="Google Shape;199;p29"/>
          <p:cNvPicPr preferRelativeResize="0"/>
          <p:nvPr/>
        </p:nvPicPr>
        <p:blipFill>
          <a:blip r:embed="rId3">
            <a:alphaModFix/>
          </a:blip>
          <a:stretch>
            <a:fillRect/>
          </a:stretch>
        </p:blipFill>
        <p:spPr>
          <a:xfrm>
            <a:off x="3712350" y="1493675"/>
            <a:ext cx="5226825" cy="3447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Advanced Analysis</a:t>
            </a:r>
            <a:endParaRPr/>
          </a:p>
        </p:txBody>
      </p:sp>
      <p:sp>
        <p:nvSpPr>
          <p:cNvPr id="205" name="Google Shape;205;p30"/>
          <p:cNvSpPr txBox="1"/>
          <p:nvPr>
            <p:ph idx="1" type="body"/>
          </p:nvPr>
        </p:nvSpPr>
        <p:spPr>
          <a:xfrm>
            <a:off x="5102675" y="1853850"/>
            <a:ext cx="3656100" cy="2966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MSE is calculated. </a:t>
            </a:r>
            <a:r>
              <a:rPr b="1" lang="en"/>
              <a:t>MSE=0.45649. : </a:t>
            </a:r>
            <a:r>
              <a:rPr lang="en"/>
              <a:t>The MSE is a measure of the average squared difference between the actual earthquake magnitudes (y_test) and the predicted magnitudes (predictions) across all instances in the test dataset.</a:t>
            </a:r>
            <a:endParaRPr/>
          </a:p>
          <a:p>
            <a:pPr indent="-311150" lvl="0" marL="457200" rtl="0" algn="l">
              <a:spcBef>
                <a:spcPts val="0"/>
              </a:spcBef>
              <a:spcAft>
                <a:spcPts val="0"/>
              </a:spcAft>
              <a:buSzPts val="1300"/>
              <a:buChar char="➔"/>
            </a:pPr>
            <a:r>
              <a:rPr lang="en"/>
              <a:t>MSE of 0.45649 is relatively small. MSE values close to zero indicate a good fit, meaning that the </a:t>
            </a:r>
            <a:r>
              <a:rPr b="1" lang="en"/>
              <a:t>model's predictions are close to the actual magnitudes.</a:t>
            </a:r>
            <a:endParaRPr b="1"/>
          </a:p>
          <a:p>
            <a:pPr indent="0" lvl="0" marL="457200" rtl="0" algn="l">
              <a:spcBef>
                <a:spcPts val="1200"/>
              </a:spcBef>
              <a:spcAft>
                <a:spcPts val="1200"/>
              </a:spcAft>
              <a:buNone/>
            </a:pPr>
            <a:r>
              <a:t/>
            </a:r>
            <a:endParaRPr/>
          </a:p>
        </p:txBody>
      </p:sp>
      <p:pic>
        <p:nvPicPr>
          <p:cNvPr id="206" name="Google Shape;206;p30"/>
          <p:cNvPicPr preferRelativeResize="0"/>
          <p:nvPr/>
        </p:nvPicPr>
        <p:blipFill>
          <a:blip r:embed="rId3">
            <a:alphaModFix/>
          </a:blip>
          <a:stretch>
            <a:fillRect/>
          </a:stretch>
        </p:blipFill>
        <p:spPr>
          <a:xfrm>
            <a:off x="437743" y="1853850"/>
            <a:ext cx="4497907" cy="2966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261750" y="780750"/>
            <a:ext cx="4696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Earthquake Locations</a:t>
            </a:r>
            <a:endParaRPr/>
          </a:p>
        </p:txBody>
      </p:sp>
      <p:sp>
        <p:nvSpPr>
          <p:cNvPr id="212" name="Google Shape;212;p31"/>
          <p:cNvSpPr txBox="1"/>
          <p:nvPr>
            <p:ph idx="1" type="body"/>
          </p:nvPr>
        </p:nvSpPr>
        <p:spPr>
          <a:xfrm>
            <a:off x="261750" y="1716475"/>
            <a:ext cx="2962800" cy="3145200"/>
          </a:xfrm>
          <a:prstGeom prst="rect">
            <a:avLst/>
          </a:prstGeom>
        </p:spPr>
        <p:txBody>
          <a:bodyPr anchorCtr="0" anchor="t" bIns="91425" lIns="91425" spcFirstLastPara="1" rIns="91425" wrap="square" tIns="91425">
            <a:normAutofit fontScale="92500"/>
          </a:bodyPr>
          <a:lstStyle/>
          <a:p>
            <a:pPr indent="-304958" lvl="0" marL="457200" rtl="0" algn="l">
              <a:spcBef>
                <a:spcPts val="0"/>
              </a:spcBef>
              <a:spcAft>
                <a:spcPts val="0"/>
              </a:spcAft>
              <a:buSzPct val="100000"/>
              <a:buChar char="➔"/>
            </a:pPr>
            <a:r>
              <a:rPr lang="en"/>
              <a:t>The scatter plot on the map shows the geographical distribution of earthquakes. Each point represents an earthquake location, and the points are color-coded based on the assigned cluster.</a:t>
            </a:r>
            <a:endParaRPr/>
          </a:p>
          <a:p>
            <a:pPr indent="-304958" lvl="0" marL="457200" rtl="0" algn="l">
              <a:spcBef>
                <a:spcPts val="0"/>
              </a:spcBef>
              <a:spcAft>
                <a:spcPts val="0"/>
              </a:spcAft>
              <a:buSzPct val="100000"/>
              <a:buChar char="➔"/>
            </a:pPr>
            <a:r>
              <a:rPr lang="en"/>
              <a:t>The KMeans algorithm divides the earthquake locations into clusters, with each cluster represented by a distinct color. The cluster centers are determined by the algorithm based on the geographical coordinates (latitude and longitude) of the earthquakes.</a:t>
            </a:r>
            <a:endParaRPr/>
          </a:p>
        </p:txBody>
      </p:sp>
      <p:pic>
        <p:nvPicPr>
          <p:cNvPr id="213" name="Google Shape;213;p31"/>
          <p:cNvPicPr preferRelativeResize="0"/>
          <p:nvPr/>
        </p:nvPicPr>
        <p:blipFill>
          <a:blip r:embed="rId3">
            <a:alphaModFix/>
          </a:blip>
          <a:stretch>
            <a:fillRect/>
          </a:stretch>
        </p:blipFill>
        <p:spPr>
          <a:xfrm>
            <a:off x="3298675" y="1637100"/>
            <a:ext cx="5723451" cy="3316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Innovation &amp; Motivation</a:t>
            </a:r>
            <a:endParaRPr/>
          </a:p>
        </p:txBody>
      </p:sp>
      <p:sp>
        <p:nvSpPr>
          <p:cNvPr id="95" name="Google Shape;95;p14"/>
          <p:cNvSpPr txBox="1"/>
          <p:nvPr>
            <p:ph idx="1" type="body"/>
          </p:nvPr>
        </p:nvSpPr>
        <p:spPr>
          <a:xfrm>
            <a:off x="729450" y="2078875"/>
            <a:ext cx="7688700" cy="2668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Real-World Problem</a:t>
            </a:r>
            <a:endParaRPr/>
          </a:p>
          <a:p>
            <a:pPr indent="-298450" lvl="1" marL="914400" rtl="0" algn="l">
              <a:spcBef>
                <a:spcPts val="0"/>
              </a:spcBef>
              <a:spcAft>
                <a:spcPts val="0"/>
              </a:spcAft>
              <a:buSzPts val="1100"/>
              <a:buChar char="○"/>
            </a:pPr>
            <a:r>
              <a:rPr lang="en" sz="1200">
                <a:solidFill>
                  <a:srgbClr val="374151"/>
                </a:solidFill>
                <a:latin typeface="Roboto"/>
                <a:ea typeface="Roboto"/>
                <a:cs typeface="Roboto"/>
                <a:sym typeface="Roboto"/>
              </a:rPr>
              <a:t>Focus on the significance of earthquake data in understanding serious seismic activity and the significance of statistics can provide future prediction and preparedness.	</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Statistical Challenge</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Exploratory of the relationships based on the past earthquake’s magnitude, depth and latitude/longitude can be summarized and visualized using different statistical analyses.	</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Predictive Analysis</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Using advanced Machine Learning techniques to model the prediction of seismic activity based on historical earthquakes data for future application.</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565750" y="663825"/>
            <a:ext cx="5280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Decomposition</a:t>
            </a:r>
            <a:endParaRPr/>
          </a:p>
        </p:txBody>
      </p:sp>
      <p:sp>
        <p:nvSpPr>
          <p:cNvPr id="219" name="Google Shape;219;p32"/>
          <p:cNvSpPr txBox="1"/>
          <p:nvPr>
            <p:ph idx="1" type="body"/>
          </p:nvPr>
        </p:nvSpPr>
        <p:spPr>
          <a:xfrm>
            <a:off x="5780875" y="1241225"/>
            <a:ext cx="3128400" cy="37035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Monthly earthquake </a:t>
            </a:r>
            <a:r>
              <a:rPr lang="en"/>
              <a:t>occurrences</a:t>
            </a:r>
            <a:endParaRPr/>
          </a:p>
          <a:p>
            <a:pPr indent="-311150" lvl="0" marL="457200" rtl="0" algn="l">
              <a:spcBef>
                <a:spcPts val="0"/>
              </a:spcBef>
              <a:spcAft>
                <a:spcPts val="0"/>
              </a:spcAft>
              <a:buSzPts val="1300"/>
              <a:buChar char="➔"/>
            </a:pPr>
            <a:r>
              <a:rPr b="1" lang="en"/>
              <a:t>First Subplot: </a:t>
            </a:r>
            <a:r>
              <a:rPr lang="en"/>
              <a:t>This is the original time series data showing the monthly earthquake occurrences. It includes the overall trend, seasonality, and any random fluctuations.</a:t>
            </a:r>
            <a:endParaRPr/>
          </a:p>
          <a:p>
            <a:pPr indent="-311150" lvl="0" marL="457200" rtl="0" algn="l">
              <a:spcBef>
                <a:spcPts val="0"/>
              </a:spcBef>
              <a:spcAft>
                <a:spcPts val="0"/>
              </a:spcAft>
              <a:buSzPts val="1300"/>
              <a:buChar char="➔"/>
            </a:pPr>
            <a:r>
              <a:rPr b="1" lang="en"/>
              <a:t>Trend Component (Second Subplot)</a:t>
            </a:r>
            <a:r>
              <a:rPr lang="en"/>
              <a:t>: This component represents the long-term trend or pattern in the data. It shows whether the monthly earthquake occurrences are generally increasing, decreasing, or remaining relatively constant over time.</a:t>
            </a:r>
            <a:endParaRPr/>
          </a:p>
        </p:txBody>
      </p:sp>
      <p:pic>
        <p:nvPicPr>
          <p:cNvPr id="220" name="Google Shape;220;p32"/>
          <p:cNvPicPr preferRelativeResize="0"/>
          <p:nvPr/>
        </p:nvPicPr>
        <p:blipFill>
          <a:blip r:embed="rId3">
            <a:alphaModFix/>
          </a:blip>
          <a:stretch>
            <a:fillRect/>
          </a:stretch>
        </p:blipFill>
        <p:spPr>
          <a:xfrm>
            <a:off x="73800" y="1439900"/>
            <a:ext cx="5484050" cy="370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Decomposition</a:t>
            </a:r>
            <a:endParaRPr/>
          </a:p>
          <a:p>
            <a:pPr indent="0" lvl="0" marL="0" rtl="0" algn="l">
              <a:spcBef>
                <a:spcPts val="0"/>
              </a:spcBef>
              <a:spcAft>
                <a:spcPts val="0"/>
              </a:spcAft>
              <a:buNone/>
            </a:pPr>
            <a:r>
              <a:t/>
            </a:r>
            <a:endParaRPr/>
          </a:p>
        </p:txBody>
      </p:sp>
      <p:sp>
        <p:nvSpPr>
          <p:cNvPr id="226" name="Google Shape;226;p33"/>
          <p:cNvSpPr txBox="1"/>
          <p:nvPr>
            <p:ph idx="1" type="body"/>
          </p:nvPr>
        </p:nvSpPr>
        <p:spPr>
          <a:xfrm>
            <a:off x="228225" y="2230875"/>
            <a:ext cx="3969000" cy="3117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Seasonal Component (Third Subplot)</a:t>
            </a:r>
            <a:r>
              <a:rPr lang="en"/>
              <a:t>: In this case, since the period is set to 1 (no seasonality), this component is flat.</a:t>
            </a:r>
            <a:endParaRPr/>
          </a:p>
          <a:p>
            <a:pPr indent="-311150" lvl="0" marL="457200" rtl="0" algn="l">
              <a:spcBef>
                <a:spcPts val="0"/>
              </a:spcBef>
              <a:spcAft>
                <a:spcPts val="0"/>
              </a:spcAft>
              <a:buSzPts val="1300"/>
              <a:buChar char="➔"/>
            </a:pPr>
            <a:r>
              <a:rPr b="1" lang="en"/>
              <a:t>Residuals (Bottom Subplot)</a:t>
            </a:r>
            <a:r>
              <a:rPr lang="en"/>
              <a:t>: These are the remaining fluctuations in the data after removing the trend and seasonal components. Residuals represent the random noise or irregularities that are not accounted for by the trend and seasonality.</a:t>
            </a:r>
            <a:endParaRPr/>
          </a:p>
        </p:txBody>
      </p:sp>
      <p:pic>
        <p:nvPicPr>
          <p:cNvPr id="227" name="Google Shape;227;p33"/>
          <p:cNvPicPr preferRelativeResize="0"/>
          <p:nvPr/>
        </p:nvPicPr>
        <p:blipFill>
          <a:blip r:embed="rId3">
            <a:alphaModFix/>
          </a:blip>
          <a:stretch>
            <a:fillRect/>
          </a:stretch>
        </p:blipFill>
        <p:spPr>
          <a:xfrm>
            <a:off x="4323467" y="1804250"/>
            <a:ext cx="4689858" cy="3167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233" name="Google Shape;233;p34"/>
          <p:cNvSpPr txBox="1"/>
          <p:nvPr>
            <p:ph idx="1" type="body"/>
          </p:nvPr>
        </p:nvSpPr>
        <p:spPr>
          <a:xfrm>
            <a:off x="626300" y="1800625"/>
            <a:ext cx="8285400" cy="314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Visualization is crucial for the earthquake dataset for several reasons: </a:t>
            </a:r>
            <a:endParaRPr sz="1700"/>
          </a:p>
          <a:p>
            <a:pPr indent="-336550" lvl="0" marL="457200" rtl="0" algn="l">
              <a:spcBef>
                <a:spcPts val="1200"/>
              </a:spcBef>
              <a:spcAft>
                <a:spcPts val="0"/>
              </a:spcAft>
              <a:buSzPts val="1700"/>
              <a:buAutoNum type="arabicPeriod"/>
            </a:pPr>
            <a:r>
              <a:rPr b="1" lang="en" sz="1700"/>
              <a:t>Pattern Recognition</a:t>
            </a:r>
            <a:endParaRPr b="1" sz="1700"/>
          </a:p>
          <a:p>
            <a:pPr indent="-336550" lvl="0" marL="457200" rtl="0" algn="l">
              <a:spcBef>
                <a:spcPts val="0"/>
              </a:spcBef>
              <a:spcAft>
                <a:spcPts val="0"/>
              </a:spcAft>
              <a:buSzPts val="1700"/>
              <a:buAutoNum type="arabicPeriod"/>
            </a:pPr>
            <a:r>
              <a:rPr b="1" lang="en" sz="1700"/>
              <a:t>Geographic Insights</a:t>
            </a:r>
            <a:endParaRPr b="1" sz="1700"/>
          </a:p>
          <a:p>
            <a:pPr indent="-336550" lvl="0" marL="457200" rtl="0" algn="l">
              <a:spcBef>
                <a:spcPts val="0"/>
              </a:spcBef>
              <a:spcAft>
                <a:spcPts val="0"/>
              </a:spcAft>
              <a:buSzPts val="1700"/>
              <a:buAutoNum type="arabicPeriod"/>
            </a:pPr>
            <a:r>
              <a:rPr b="1" lang="en" sz="1700"/>
              <a:t>Magnitude Distribution</a:t>
            </a:r>
            <a:endParaRPr b="1" sz="1700"/>
          </a:p>
          <a:p>
            <a:pPr indent="-336550" lvl="0" marL="457200" rtl="0" algn="l">
              <a:spcBef>
                <a:spcPts val="0"/>
              </a:spcBef>
              <a:spcAft>
                <a:spcPts val="0"/>
              </a:spcAft>
              <a:buSzPts val="1700"/>
              <a:buAutoNum type="arabicPeriod"/>
            </a:pPr>
            <a:r>
              <a:rPr b="1" lang="en" sz="1700"/>
              <a:t>Time Series Analysis</a:t>
            </a:r>
            <a:endParaRPr b="1" sz="1700"/>
          </a:p>
          <a:p>
            <a:pPr indent="-336550" lvl="0" marL="457200" rtl="0" algn="l">
              <a:spcBef>
                <a:spcPts val="0"/>
              </a:spcBef>
              <a:spcAft>
                <a:spcPts val="0"/>
              </a:spcAft>
              <a:buSzPts val="1700"/>
              <a:buAutoNum type="arabicPeriod"/>
            </a:pPr>
            <a:r>
              <a:rPr b="1" lang="en" sz="1700"/>
              <a:t>Cluster Analysis</a:t>
            </a:r>
            <a:endParaRPr b="1" sz="1700"/>
          </a:p>
          <a:p>
            <a:pPr indent="-336550" lvl="0" marL="457200" rtl="0" algn="l">
              <a:spcBef>
                <a:spcPts val="0"/>
              </a:spcBef>
              <a:spcAft>
                <a:spcPts val="0"/>
              </a:spcAft>
              <a:buSzPts val="1700"/>
              <a:buAutoNum type="arabicPeriod"/>
            </a:pPr>
            <a:r>
              <a:rPr b="1" lang="en" sz="1700"/>
              <a:t>Predictive Modeling Assessment</a:t>
            </a:r>
            <a:endParaRPr b="1" sz="1700"/>
          </a:p>
          <a:p>
            <a:pPr indent="-336550" lvl="0" marL="457200" rtl="0" algn="l">
              <a:spcBef>
                <a:spcPts val="0"/>
              </a:spcBef>
              <a:spcAft>
                <a:spcPts val="0"/>
              </a:spcAft>
              <a:buSzPts val="1700"/>
              <a:buAutoNum type="arabicPeriod"/>
            </a:pPr>
            <a:r>
              <a:rPr b="1" lang="en" sz="1700"/>
              <a:t>Identification of Outliers</a:t>
            </a:r>
            <a:endParaRPr b="1" sz="1700"/>
          </a:p>
        </p:txBody>
      </p:sp>
      <p:pic>
        <p:nvPicPr>
          <p:cNvPr id="234" name="Google Shape;234;p34"/>
          <p:cNvPicPr preferRelativeResize="0"/>
          <p:nvPr/>
        </p:nvPicPr>
        <p:blipFill>
          <a:blip r:embed="rId3">
            <a:alphaModFix/>
          </a:blip>
          <a:stretch>
            <a:fillRect/>
          </a:stretch>
        </p:blipFill>
        <p:spPr>
          <a:xfrm>
            <a:off x="4942775" y="2466050"/>
            <a:ext cx="3603625" cy="2547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240" name="Google Shape;240;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https://www.kaggle.com/datasets/mustafakeser4/earthquakes-2023-global/data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1455300" y="2179800"/>
            <a:ext cx="7688700" cy="285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700"/>
              <a:t>THANK YOU!</a:t>
            </a:r>
            <a:endParaRPr sz="6700"/>
          </a:p>
        </p:txBody>
      </p:sp>
      <p:sp>
        <p:nvSpPr>
          <p:cNvPr id="246" name="Google Shape;246;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Inspection</a:t>
            </a:r>
            <a:endParaRPr/>
          </a:p>
        </p:txBody>
      </p:sp>
      <p:sp>
        <p:nvSpPr>
          <p:cNvPr id="101" name="Google Shape;101;p15"/>
          <p:cNvSpPr txBox="1"/>
          <p:nvPr>
            <p:ph idx="1" type="body"/>
          </p:nvPr>
        </p:nvSpPr>
        <p:spPr>
          <a:xfrm>
            <a:off x="729450" y="2078875"/>
            <a:ext cx="3900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dataset has:</a:t>
            </a:r>
            <a:endParaRPr/>
          </a:p>
          <a:p>
            <a:pPr indent="-311150" lvl="0" marL="457200" rtl="0" algn="l">
              <a:spcBef>
                <a:spcPts val="1200"/>
              </a:spcBef>
              <a:spcAft>
                <a:spcPts val="0"/>
              </a:spcAft>
              <a:buSzPts val="1300"/>
              <a:buChar char="●"/>
            </a:pPr>
            <a:r>
              <a:rPr lang="en"/>
              <a:t>22 columns: the main attributes should be time, latitude, </a:t>
            </a:r>
            <a:r>
              <a:rPr lang="en"/>
              <a:t>longitude</a:t>
            </a:r>
            <a:r>
              <a:rPr lang="en"/>
              <a:t>, depth, </a:t>
            </a:r>
            <a:r>
              <a:rPr lang="en"/>
              <a:t>magnitude, place, etc.</a:t>
            </a:r>
            <a:endParaRPr/>
          </a:p>
          <a:p>
            <a:pPr indent="-311150" lvl="0" marL="457200" rtl="0" algn="l">
              <a:spcBef>
                <a:spcPts val="0"/>
              </a:spcBef>
              <a:spcAft>
                <a:spcPts val="0"/>
              </a:spcAft>
              <a:buSzPts val="1300"/>
              <a:buChar char="●"/>
            </a:pPr>
            <a:r>
              <a:rPr lang="en"/>
              <a:t>26642 rows: the total number of the earthquakes  data containing in the dataset.</a:t>
            </a:r>
            <a:endParaRPr/>
          </a:p>
        </p:txBody>
      </p:sp>
      <p:pic>
        <p:nvPicPr>
          <p:cNvPr id="102" name="Google Shape;102;p15"/>
          <p:cNvPicPr preferRelativeResize="0"/>
          <p:nvPr/>
        </p:nvPicPr>
        <p:blipFill>
          <a:blip r:embed="rId3">
            <a:alphaModFix/>
          </a:blip>
          <a:stretch>
            <a:fillRect/>
          </a:stretch>
        </p:blipFill>
        <p:spPr>
          <a:xfrm>
            <a:off x="4747400" y="2224375"/>
            <a:ext cx="4396599" cy="291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Processing &amp; Cleaning</a:t>
            </a:r>
            <a:endParaRPr/>
          </a:p>
        </p:txBody>
      </p:sp>
      <p:sp>
        <p:nvSpPr>
          <p:cNvPr id="108" name="Google Shape;108;p16"/>
          <p:cNvSpPr txBox="1"/>
          <p:nvPr>
            <p:ph idx="1" type="body"/>
          </p:nvPr>
        </p:nvSpPr>
        <p:spPr>
          <a:xfrm>
            <a:off x="729450" y="2078875"/>
            <a:ext cx="7688700" cy="2645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Harmonize</a:t>
            </a:r>
            <a:r>
              <a:rPr lang="en"/>
              <a:t> Format</a:t>
            </a:r>
            <a:endParaRPr/>
          </a:p>
          <a:p>
            <a:pPr indent="-298450" lvl="1" marL="914400" rtl="0" algn="l">
              <a:spcBef>
                <a:spcPts val="0"/>
              </a:spcBef>
              <a:spcAft>
                <a:spcPts val="0"/>
              </a:spcAft>
              <a:buSzPts val="1100"/>
              <a:buChar char="○"/>
            </a:pPr>
            <a:r>
              <a:rPr lang="en"/>
              <a:t>Using pd.to_datetime() to change the time format for ease of use.	</a:t>
            </a:r>
            <a:endParaRPr/>
          </a:p>
          <a:p>
            <a:pPr indent="-311150" lvl="0" marL="457200" rtl="0" algn="l">
              <a:spcBef>
                <a:spcPts val="0"/>
              </a:spcBef>
              <a:spcAft>
                <a:spcPts val="0"/>
              </a:spcAft>
              <a:buSzPts val="1300"/>
              <a:buChar char="●"/>
            </a:pPr>
            <a:r>
              <a:rPr lang="en"/>
              <a:t>Deal with Null Value</a:t>
            </a:r>
            <a:endParaRPr/>
          </a:p>
          <a:p>
            <a:pPr indent="-298450" lvl="1" marL="914400" rtl="0" algn="l">
              <a:spcBef>
                <a:spcPts val="0"/>
              </a:spcBef>
              <a:spcAft>
                <a:spcPts val="0"/>
              </a:spcAft>
              <a:buSzPts val="1100"/>
              <a:buChar char="○"/>
            </a:pPr>
            <a:r>
              <a:rPr lang="en"/>
              <a:t>Using isna() function detect the numerical  null value and process the null value with the mean() function to </a:t>
            </a:r>
            <a:r>
              <a:rPr lang="en"/>
              <a:t>fulfill</a:t>
            </a:r>
            <a:r>
              <a:rPr lang="en"/>
              <a:t> the null blank in the dataset.</a:t>
            </a:r>
            <a:endParaRPr/>
          </a:p>
          <a:p>
            <a:pPr indent="-298450" lvl="1" marL="914400" rtl="0" algn="l">
              <a:spcBef>
                <a:spcPts val="0"/>
              </a:spcBef>
              <a:spcAft>
                <a:spcPts val="0"/>
              </a:spcAft>
              <a:buSzPts val="1100"/>
              <a:buChar char="○"/>
            </a:pPr>
            <a:r>
              <a:rPr lang="en"/>
              <a:t>Using same isna() function detect the null value and replace it with the uniformed str value “Unknown”. 	</a:t>
            </a:r>
            <a:endParaRPr/>
          </a:p>
          <a:p>
            <a:pPr indent="-311150" lvl="0" marL="457200" rtl="0" algn="l">
              <a:spcBef>
                <a:spcPts val="0"/>
              </a:spcBef>
              <a:spcAft>
                <a:spcPts val="0"/>
              </a:spcAft>
              <a:buSzPts val="1300"/>
              <a:buChar char="●"/>
            </a:pPr>
            <a:r>
              <a:rPr lang="en"/>
              <a:t>Further Actions</a:t>
            </a:r>
            <a:endParaRPr/>
          </a:p>
          <a:p>
            <a:pPr indent="-298450" lvl="1" marL="914400" rtl="0" algn="l">
              <a:spcBef>
                <a:spcPts val="0"/>
              </a:spcBef>
              <a:spcAft>
                <a:spcPts val="0"/>
              </a:spcAft>
              <a:buSzPts val="1100"/>
              <a:buChar char="○"/>
            </a:pPr>
            <a:r>
              <a:rPr lang="en"/>
              <a:t>Replace the duplicate rows and value in the earthquakes dataset avoid duplicate values affecting subsequent analysis</a:t>
            </a:r>
            <a:endParaRPr/>
          </a:p>
          <a:p>
            <a:pPr indent="-298450" lvl="1" marL="914400" rtl="0" algn="l">
              <a:spcBef>
                <a:spcPts val="0"/>
              </a:spcBef>
              <a:spcAft>
                <a:spcPts val="0"/>
              </a:spcAft>
              <a:buSzPts val="1100"/>
              <a:buChar char="○"/>
            </a:pPr>
            <a:r>
              <a:rPr lang="en"/>
              <a:t>Detect the outlier value and filter out the row that was identified as the outlier value.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a:t>
            </a:r>
            <a:r>
              <a:rPr lang="en"/>
              <a:t>Data Analysis &amp; Visualization (EDA)</a:t>
            </a:r>
            <a:endParaRPr/>
          </a:p>
        </p:txBody>
      </p:sp>
      <p:sp>
        <p:nvSpPr>
          <p:cNvPr id="114" name="Google Shape;114;p17"/>
          <p:cNvSpPr txBox="1"/>
          <p:nvPr>
            <p:ph idx="1" type="body"/>
          </p:nvPr>
        </p:nvSpPr>
        <p:spPr>
          <a:xfrm>
            <a:off x="729450" y="2078875"/>
            <a:ext cx="3359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374151"/>
                </a:solidFill>
                <a:latin typeface="Roboto"/>
                <a:ea typeface="Roboto"/>
                <a:cs typeface="Roboto"/>
                <a:sym typeface="Roboto"/>
              </a:rPr>
              <a:t>This is a histogram and KDE plot to visualize the distribution of earthquake magnitudes. The dark background style, along with the specified color and labels, enhances the clarity of the plot. The visualization allows you to see the frequency distribution of earthquake magnitudes and observe any patterns or trends in the data. The earthquake </a:t>
            </a:r>
            <a:r>
              <a:rPr lang="en" sz="1200">
                <a:solidFill>
                  <a:srgbClr val="374151"/>
                </a:solidFill>
                <a:latin typeface="Roboto"/>
                <a:ea typeface="Roboto"/>
                <a:cs typeface="Roboto"/>
                <a:sym typeface="Roboto"/>
              </a:rPr>
              <a:t>with</a:t>
            </a:r>
            <a:r>
              <a:rPr lang="en" sz="1200">
                <a:solidFill>
                  <a:srgbClr val="374151"/>
                </a:solidFill>
                <a:latin typeface="Roboto"/>
                <a:ea typeface="Roboto"/>
                <a:cs typeface="Roboto"/>
                <a:sym typeface="Roboto"/>
              </a:rPr>
              <a:t> magnitude 4.5 happens most frequently.</a:t>
            </a:r>
            <a:endParaRPr/>
          </a:p>
        </p:txBody>
      </p:sp>
      <p:pic>
        <p:nvPicPr>
          <p:cNvPr id="115" name="Google Shape;115;p17"/>
          <p:cNvPicPr preferRelativeResize="0"/>
          <p:nvPr/>
        </p:nvPicPr>
        <p:blipFill>
          <a:blip r:embed="rId3">
            <a:alphaModFix/>
          </a:blip>
          <a:stretch>
            <a:fillRect/>
          </a:stretch>
        </p:blipFill>
        <p:spPr>
          <a:xfrm>
            <a:off x="4184475" y="1987825"/>
            <a:ext cx="4959525" cy="315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1894775" y="972500"/>
            <a:ext cx="5962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Earthquake Status Distribution</a:t>
            </a:r>
            <a:endParaRPr/>
          </a:p>
        </p:txBody>
      </p:sp>
      <p:sp>
        <p:nvSpPr>
          <p:cNvPr id="121" name="Google Shape;121;p18"/>
          <p:cNvSpPr txBox="1"/>
          <p:nvPr>
            <p:ph idx="1" type="body"/>
          </p:nvPr>
        </p:nvSpPr>
        <p:spPr>
          <a:xfrm>
            <a:off x="5424250" y="2401900"/>
            <a:ext cx="29976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the bar chart compared the reviewed and automatic earthquakes status. From this graph, There are only reviewed status in the dataset.</a:t>
            </a:r>
            <a:endParaRPr/>
          </a:p>
        </p:txBody>
      </p:sp>
      <p:pic>
        <p:nvPicPr>
          <p:cNvPr id="122" name="Google Shape;122;p18"/>
          <p:cNvPicPr preferRelativeResize="0"/>
          <p:nvPr/>
        </p:nvPicPr>
        <p:blipFill>
          <a:blip r:embed="rId3">
            <a:alphaModFix/>
          </a:blip>
          <a:stretch>
            <a:fillRect/>
          </a:stretch>
        </p:blipFill>
        <p:spPr>
          <a:xfrm>
            <a:off x="162400" y="1641900"/>
            <a:ext cx="4467577" cy="3460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1843550" y="792475"/>
            <a:ext cx="5878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Scatter plot of earthquake depth vs.     magnitude</a:t>
            </a:r>
            <a:endParaRPr/>
          </a:p>
        </p:txBody>
      </p:sp>
      <p:sp>
        <p:nvSpPr>
          <p:cNvPr id="128" name="Google Shape;128;p19"/>
          <p:cNvSpPr txBox="1"/>
          <p:nvPr>
            <p:ph idx="1" type="body"/>
          </p:nvPr>
        </p:nvSpPr>
        <p:spPr>
          <a:xfrm>
            <a:off x="729450" y="2078875"/>
            <a:ext cx="32415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374151"/>
                </a:solidFill>
                <a:latin typeface="Roboto"/>
                <a:ea typeface="Roboto"/>
                <a:cs typeface="Roboto"/>
                <a:sym typeface="Roboto"/>
              </a:rPr>
              <a:t>This is a scatter plot to explore the relationship between earthquake depth and magnitude. The plot allows you to visually examine if there is any correlation or pattern between these two variables. The use of transparency helps in identifying density in specific regions of the plot. From this graph, most earthquakes happen at the depth between 0 and -1 and focus at the magnitude at 4.5.</a:t>
            </a:r>
            <a:endParaRPr/>
          </a:p>
        </p:txBody>
      </p:sp>
      <p:pic>
        <p:nvPicPr>
          <p:cNvPr id="129" name="Google Shape;129;p19"/>
          <p:cNvPicPr preferRelativeResize="0"/>
          <p:nvPr/>
        </p:nvPicPr>
        <p:blipFill>
          <a:blip r:embed="rId3">
            <a:alphaModFix/>
          </a:blip>
          <a:stretch>
            <a:fillRect/>
          </a:stretch>
        </p:blipFill>
        <p:spPr>
          <a:xfrm>
            <a:off x="3970927" y="1853850"/>
            <a:ext cx="5173074" cy="3289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1944400" y="867125"/>
            <a:ext cx="5000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Box plot of earthquake magnitudes by location source</a:t>
            </a:r>
            <a:endParaRPr/>
          </a:p>
        </p:txBody>
      </p:sp>
      <p:sp>
        <p:nvSpPr>
          <p:cNvPr id="135" name="Google Shape;135;p20"/>
          <p:cNvSpPr txBox="1"/>
          <p:nvPr>
            <p:ph idx="1" type="body"/>
          </p:nvPr>
        </p:nvSpPr>
        <p:spPr>
          <a:xfrm>
            <a:off x="5270275" y="2306525"/>
            <a:ext cx="3650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374151"/>
                </a:solidFill>
                <a:latin typeface="Roboto"/>
                <a:ea typeface="Roboto"/>
                <a:cs typeface="Roboto"/>
                <a:sym typeface="Roboto"/>
              </a:rPr>
              <a:t>This is a box plot to compare the distribution of earthquake magnitudes across different location sources. The plot allows you to identify variations in magnitude based on the source of earthquake location information, providing insights into the seismic activity reported by different sources. From this graph, we can see the magnitude statistics of earthquakes</a:t>
            </a:r>
            <a:endParaRPr/>
          </a:p>
        </p:txBody>
      </p:sp>
      <p:pic>
        <p:nvPicPr>
          <p:cNvPr id="136" name="Google Shape;136;p20"/>
          <p:cNvPicPr preferRelativeResize="0"/>
          <p:nvPr/>
        </p:nvPicPr>
        <p:blipFill>
          <a:blip r:embed="rId3">
            <a:alphaModFix/>
          </a:blip>
          <a:stretch>
            <a:fillRect/>
          </a:stretch>
        </p:blipFill>
        <p:spPr>
          <a:xfrm>
            <a:off x="203275" y="1772050"/>
            <a:ext cx="4640225" cy="3180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1954200" y="801275"/>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Violin Plot of Magnitude Distribution by Type</a:t>
            </a:r>
            <a:endParaRPr/>
          </a:p>
        </p:txBody>
      </p:sp>
      <p:sp>
        <p:nvSpPr>
          <p:cNvPr id="142" name="Google Shape;142;p21"/>
          <p:cNvSpPr txBox="1"/>
          <p:nvPr>
            <p:ph idx="1" type="body"/>
          </p:nvPr>
        </p:nvSpPr>
        <p:spPr>
          <a:xfrm>
            <a:off x="329700" y="2152275"/>
            <a:ext cx="3663600" cy="279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output graph illustrates a violin plot depicting the distribution of earthquake magnitudes for different types of earthquakes.</a:t>
            </a:r>
            <a:endParaRPr/>
          </a:p>
          <a:p>
            <a:pPr indent="0" lvl="0" marL="0" rtl="0" algn="l">
              <a:spcBef>
                <a:spcPts val="1200"/>
              </a:spcBef>
              <a:spcAft>
                <a:spcPts val="1200"/>
              </a:spcAft>
              <a:buNone/>
            </a:pPr>
            <a:r>
              <a:rPr lang="en"/>
              <a:t>Each violin displays the distribution of earthquake magnitudes (y='mag'). The width of the violin at different points represents the density of magnitude values, providing insights into the distribution's shape.</a:t>
            </a:r>
            <a:endParaRPr/>
          </a:p>
        </p:txBody>
      </p:sp>
      <p:pic>
        <p:nvPicPr>
          <p:cNvPr id="143" name="Google Shape;143;p21"/>
          <p:cNvPicPr preferRelativeResize="0"/>
          <p:nvPr/>
        </p:nvPicPr>
        <p:blipFill>
          <a:blip r:embed="rId3">
            <a:alphaModFix/>
          </a:blip>
          <a:stretch>
            <a:fillRect/>
          </a:stretch>
        </p:blipFill>
        <p:spPr>
          <a:xfrm>
            <a:off x="3993300" y="1764725"/>
            <a:ext cx="4975526" cy="3467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